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Canva Sans" panose="020B0604020202020204" charset="0"/>
      <p:regular r:id="rId16"/>
    </p:embeddedFont>
    <p:embeddedFont>
      <p:font typeface="Canva Sans Bold" panose="020B0604020202020204" charset="0"/>
      <p:regular r:id="rId17"/>
    </p:embeddedFont>
    <p:embeddedFont>
      <p:font typeface="Canva Sans Bold Italics" panose="020B0604020202020204" charset="0"/>
      <p:regular r:id="rId18"/>
    </p:embeddedFont>
    <p:embeddedFont>
      <p:font typeface="Canva Sans Italics" panose="020B0604020202020204" charset="0"/>
      <p:regular r:id="rId19"/>
    </p:embeddedFont>
    <p:embeddedFont>
      <p:font typeface="Helvetica Now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71250-5BC1-F3D9-E0AE-28903D9D5DF4}" v="21" dt="2026-08-23T15:00:35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nett Schafer" userId="S::bschafe2@uccs.edu::dad88c6f-1f92-4a72-a4e7-4f0fedc9f3a7" providerId="AD" clId="Web-{E0A71250-5BC1-F3D9-E0AE-28903D9D5DF4}"/>
    <pc:docChg chg="modSld">
      <pc:chgData name="Bennett Schafer" userId="S::bschafe2@uccs.edu::dad88c6f-1f92-4a72-a4e7-4f0fedc9f3a7" providerId="AD" clId="Web-{E0A71250-5BC1-F3D9-E0AE-28903D9D5DF4}" dt="2026-08-23T15:00:35.767" v="20" actId="1076"/>
      <pc:docMkLst>
        <pc:docMk/>
      </pc:docMkLst>
      <pc:sldChg chg="modSp">
        <pc:chgData name="Bennett Schafer" userId="S::bschafe2@uccs.edu::dad88c6f-1f92-4a72-a4e7-4f0fedc9f3a7" providerId="AD" clId="Web-{E0A71250-5BC1-F3D9-E0AE-28903D9D5DF4}" dt="2026-08-23T14:59:10.747" v="1" actId="1076"/>
        <pc:sldMkLst>
          <pc:docMk/>
          <pc:sldMk cId="0" sldId="257"/>
        </pc:sldMkLst>
        <pc:spChg chg="mod">
          <ac:chgData name="Bennett Schafer" userId="S::bschafe2@uccs.edu::dad88c6f-1f92-4a72-a4e7-4f0fedc9f3a7" providerId="AD" clId="Web-{E0A71250-5BC1-F3D9-E0AE-28903D9D5DF4}" dt="2026-08-23T14:59:10.747" v="1" actId="1076"/>
          <ac:spMkLst>
            <pc:docMk/>
            <pc:sldMk cId="0" sldId="257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4:59:19.747" v="4" actId="1076"/>
        <pc:sldMkLst>
          <pc:docMk/>
          <pc:sldMk cId="0" sldId="258"/>
        </pc:sldMkLst>
        <pc:spChg chg="mod">
          <ac:chgData name="Bennett Schafer" userId="S::bschafe2@uccs.edu::dad88c6f-1f92-4a72-a4e7-4f0fedc9f3a7" providerId="AD" clId="Web-{E0A71250-5BC1-F3D9-E0AE-28903D9D5DF4}" dt="2026-08-23T14:59:19.747" v="4" actId="1076"/>
          <ac:spMkLst>
            <pc:docMk/>
            <pc:sldMk cId="0" sldId="258"/>
            <ac:spMk id="11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4:59:27.640" v="7" actId="1076"/>
        <pc:sldMkLst>
          <pc:docMk/>
          <pc:sldMk cId="0" sldId="259"/>
        </pc:sldMkLst>
        <pc:spChg chg="mod">
          <ac:chgData name="Bennett Schafer" userId="S::bschafe2@uccs.edu::dad88c6f-1f92-4a72-a4e7-4f0fedc9f3a7" providerId="AD" clId="Web-{E0A71250-5BC1-F3D9-E0AE-28903D9D5DF4}" dt="2026-08-23T14:59:27.640" v="7" actId="1076"/>
          <ac:spMkLst>
            <pc:docMk/>
            <pc:sldMk cId="0" sldId="259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4:59:34.109" v="9" actId="1076"/>
        <pc:sldMkLst>
          <pc:docMk/>
          <pc:sldMk cId="0" sldId="260"/>
        </pc:sldMkLst>
        <pc:spChg chg="mod">
          <ac:chgData name="Bennett Schafer" userId="S::bschafe2@uccs.edu::dad88c6f-1f92-4a72-a4e7-4f0fedc9f3a7" providerId="AD" clId="Web-{E0A71250-5BC1-F3D9-E0AE-28903D9D5DF4}" dt="2026-08-23T14:59:34.109" v="9" actId="1076"/>
          <ac:spMkLst>
            <pc:docMk/>
            <pc:sldMk cId="0" sldId="260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4:59:41.749" v="11" actId="1076"/>
        <pc:sldMkLst>
          <pc:docMk/>
          <pc:sldMk cId="0" sldId="261"/>
        </pc:sldMkLst>
        <pc:spChg chg="mod">
          <ac:chgData name="Bennett Schafer" userId="S::bschafe2@uccs.edu::dad88c6f-1f92-4a72-a4e7-4f0fedc9f3a7" providerId="AD" clId="Web-{E0A71250-5BC1-F3D9-E0AE-28903D9D5DF4}" dt="2026-08-23T14:59:41.749" v="11" actId="1076"/>
          <ac:spMkLst>
            <pc:docMk/>
            <pc:sldMk cId="0" sldId="261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4:59:55.656" v="14" actId="1076"/>
        <pc:sldMkLst>
          <pc:docMk/>
          <pc:sldMk cId="0" sldId="262"/>
        </pc:sldMkLst>
        <pc:spChg chg="mod">
          <ac:chgData name="Bennett Schafer" userId="S::bschafe2@uccs.edu::dad88c6f-1f92-4a72-a4e7-4f0fedc9f3a7" providerId="AD" clId="Web-{E0A71250-5BC1-F3D9-E0AE-28903D9D5DF4}" dt="2026-08-23T14:59:55.656" v="14" actId="1076"/>
          <ac:spMkLst>
            <pc:docMk/>
            <pc:sldMk cId="0" sldId="262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5:00:18.265" v="16" actId="1076"/>
        <pc:sldMkLst>
          <pc:docMk/>
          <pc:sldMk cId="0" sldId="263"/>
        </pc:sldMkLst>
        <pc:spChg chg="mod">
          <ac:chgData name="Bennett Schafer" userId="S::bschafe2@uccs.edu::dad88c6f-1f92-4a72-a4e7-4f0fedc9f3a7" providerId="AD" clId="Web-{E0A71250-5BC1-F3D9-E0AE-28903D9D5DF4}" dt="2026-08-23T15:00:18.265" v="16" actId="1076"/>
          <ac:spMkLst>
            <pc:docMk/>
            <pc:sldMk cId="0" sldId="263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5:00:27.658" v="18" actId="1076"/>
        <pc:sldMkLst>
          <pc:docMk/>
          <pc:sldMk cId="0" sldId="264"/>
        </pc:sldMkLst>
        <pc:spChg chg="mod">
          <ac:chgData name="Bennett Schafer" userId="S::bschafe2@uccs.edu::dad88c6f-1f92-4a72-a4e7-4f0fedc9f3a7" providerId="AD" clId="Web-{E0A71250-5BC1-F3D9-E0AE-28903D9D5DF4}" dt="2026-08-23T15:00:27.658" v="18" actId="1076"/>
          <ac:spMkLst>
            <pc:docMk/>
            <pc:sldMk cId="0" sldId="264"/>
            <ac:spMk id="2" creationId="{00000000-0000-0000-0000-000000000000}"/>
          </ac:spMkLst>
        </pc:spChg>
      </pc:sldChg>
      <pc:sldChg chg="modSp">
        <pc:chgData name="Bennett Schafer" userId="S::bschafe2@uccs.edu::dad88c6f-1f92-4a72-a4e7-4f0fedc9f3a7" providerId="AD" clId="Web-{E0A71250-5BC1-F3D9-E0AE-28903D9D5DF4}" dt="2026-08-23T15:00:35.767" v="20" actId="1076"/>
        <pc:sldMkLst>
          <pc:docMk/>
          <pc:sldMk cId="0" sldId="265"/>
        </pc:sldMkLst>
        <pc:spChg chg="mod">
          <ac:chgData name="Bennett Schafer" userId="S::bschafe2@uccs.edu::dad88c6f-1f92-4a72-a4e7-4f0fedc9f3a7" providerId="AD" clId="Web-{E0A71250-5BC1-F3D9-E0AE-28903D9D5DF4}" dt="2026-08-23T15:00:35.767" v="20" actId="1076"/>
          <ac:spMkLst>
            <pc:docMk/>
            <pc:sldMk cId="0" sldId="265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2245" y="405135"/>
            <a:ext cx="4627232" cy="1899274"/>
            <a:chOff x="0" y="0"/>
            <a:chExt cx="6169643" cy="2532366"/>
          </a:xfrm>
        </p:grpSpPr>
        <p:sp>
          <p:nvSpPr>
            <p:cNvPr id="3" name="Freeform 3"/>
            <p:cNvSpPr/>
            <p:nvPr/>
          </p:nvSpPr>
          <p:spPr>
            <a:xfrm>
              <a:off x="794798" y="20663"/>
              <a:ext cx="3353633" cy="815189"/>
            </a:xfrm>
            <a:custGeom>
              <a:avLst/>
              <a:gdLst/>
              <a:ahLst/>
              <a:cxnLst/>
              <a:rect l="l" t="t" r="r" b="b"/>
              <a:pathLst>
                <a:path w="3353633" h="815189">
                  <a:moveTo>
                    <a:pt x="0" y="0"/>
                  </a:moveTo>
                  <a:lnTo>
                    <a:pt x="3353633" y="0"/>
                  </a:lnTo>
                  <a:lnTo>
                    <a:pt x="3353633" y="815189"/>
                  </a:lnTo>
                  <a:lnTo>
                    <a:pt x="0" y="815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26940" b="-17604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934272" cy="856515"/>
            </a:xfrm>
            <a:custGeom>
              <a:avLst/>
              <a:gdLst/>
              <a:ahLst/>
              <a:cxnLst/>
              <a:rect l="l" t="t" r="r" b="b"/>
              <a:pathLst>
                <a:path w="934272" h="856515">
                  <a:moveTo>
                    <a:pt x="0" y="0"/>
                  </a:moveTo>
                  <a:lnTo>
                    <a:pt x="934272" y="0"/>
                  </a:lnTo>
                  <a:lnTo>
                    <a:pt x="934272" y="856515"/>
                  </a:lnTo>
                  <a:lnTo>
                    <a:pt x="0" y="856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4716" t="-20734" r="-132237" b="-117196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993726"/>
              <a:ext cx="6169643" cy="1538640"/>
            </a:xfrm>
            <a:custGeom>
              <a:avLst/>
              <a:gdLst/>
              <a:ahLst/>
              <a:cxnLst/>
              <a:rect l="l" t="t" r="r" b="b"/>
              <a:pathLst>
                <a:path w="6169643" h="1538640">
                  <a:moveTo>
                    <a:pt x="0" y="0"/>
                  </a:moveTo>
                  <a:lnTo>
                    <a:pt x="6169643" y="0"/>
                  </a:lnTo>
                  <a:lnTo>
                    <a:pt x="6169643" y="1538640"/>
                  </a:lnTo>
                  <a:lnTo>
                    <a:pt x="0" y="1538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581230" y="2478561"/>
            <a:ext cx="10649495" cy="6212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8"/>
              </a:lnSpc>
            </a:pPr>
            <a:r>
              <a:rPr lang="en-US" sz="10852" b="1">
                <a:solidFill>
                  <a:srgbClr val="000000"/>
                </a:solidFill>
                <a:latin typeface="Helvetica Now Bold"/>
                <a:ea typeface="Helvetica Now Bold"/>
                <a:cs typeface="Helvetica Now Bold"/>
                <a:sym typeface="Helvetica Now Bold"/>
              </a:rPr>
              <a:t>STUDENT CLUB AND ORGANIZATION FUNDING OVERVIEW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3712221"/>
            <a:ext cx="4789548" cy="5292318"/>
          </a:xfrm>
          <a:custGeom>
            <a:avLst/>
            <a:gdLst/>
            <a:ahLst/>
            <a:cxnLst/>
            <a:rect l="l" t="t" r="r" b="b"/>
            <a:pathLst>
              <a:path w="4789548" h="5292318">
                <a:moveTo>
                  <a:pt x="0" y="0"/>
                </a:moveTo>
                <a:lnTo>
                  <a:pt x="4789548" y="0"/>
                </a:lnTo>
                <a:lnTo>
                  <a:pt x="4789548" y="5292318"/>
                </a:lnTo>
                <a:lnTo>
                  <a:pt x="0" y="52923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64882" y="695847"/>
            <a:ext cx="12946236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After Your Hearing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40830" y="2654315"/>
            <a:ext cx="14785941" cy="616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If your proposal is approved by the SGA Budget Advisory Committee, you will receive the SGA Approval Letter from </a:t>
            </a:r>
            <a:r>
              <a:rPr lang="en-US" sz="35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SGAFUNDS@uccs.edu</a:t>
            </a:r>
          </a:p>
          <a:p>
            <a:pPr algn="l">
              <a:lnSpc>
                <a:spcPts val="4900"/>
              </a:lnSpc>
            </a:pPr>
            <a:endParaRPr lang="en-US" sz="3500" i="1" u="sng">
              <a:solidFill>
                <a:srgbClr val="000000"/>
              </a:solidFill>
              <a:latin typeface="Canva Sans Italics"/>
              <a:ea typeface="Canva Sans Italics"/>
              <a:cs typeface="Canva Sans Italics"/>
              <a:sym typeface="Canva Sans Italics"/>
            </a:endParaRPr>
          </a:p>
          <a:p>
            <a:pPr algn="l">
              <a:lnSpc>
                <a:spcPts val="4900"/>
              </a:lnSpc>
            </a:pP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This approval letter is your proof of funding!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It is a required upload for Purchase Order Requests as well as Reimbursement Requests, via MLC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It should be shared with Event Services and/or Catering, by the club/organization officer, if costs are related to any event service or catering charges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2245" y="405135"/>
            <a:ext cx="2464673" cy="508874"/>
            <a:chOff x="0" y="0"/>
            <a:chExt cx="3286231" cy="678499"/>
          </a:xfrm>
        </p:grpSpPr>
        <p:sp>
          <p:nvSpPr>
            <p:cNvPr id="3" name="Freeform 3"/>
            <p:cNvSpPr/>
            <p:nvPr/>
          </p:nvSpPr>
          <p:spPr>
            <a:xfrm>
              <a:off x="629609" y="16368"/>
              <a:ext cx="2656622" cy="645762"/>
            </a:xfrm>
            <a:custGeom>
              <a:avLst/>
              <a:gdLst/>
              <a:ahLst/>
              <a:cxnLst/>
              <a:rect l="l" t="t" r="r" b="b"/>
              <a:pathLst>
                <a:path w="2656622" h="645762">
                  <a:moveTo>
                    <a:pt x="0" y="0"/>
                  </a:moveTo>
                  <a:lnTo>
                    <a:pt x="2656622" y="0"/>
                  </a:lnTo>
                  <a:lnTo>
                    <a:pt x="2656622" y="645763"/>
                  </a:lnTo>
                  <a:lnTo>
                    <a:pt x="0" y="6457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26940" b="-17604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40095" cy="678499"/>
            </a:xfrm>
            <a:custGeom>
              <a:avLst/>
              <a:gdLst/>
              <a:ahLst/>
              <a:cxnLst/>
              <a:rect l="l" t="t" r="r" b="b"/>
              <a:pathLst>
                <a:path w="740095" h="678499">
                  <a:moveTo>
                    <a:pt x="0" y="0"/>
                  </a:moveTo>
                  <a:lnTo>
                    <a:pt x="740095" y="0"/>
                  </a:lnTo>
                  <a:lnTo>
                    <a:pt x="740095" y="678499"/>
                  </a:lnTo>
                  <a:lnTo>
                    <a:pt x="0" y="678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4716" t="-20734" r="-132237" b="-117196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502245" y="995529"/>
            <a:ext cx="3665519" cy="914139"/>
          </a:xfrm>
          <a:custGeom>
            <a:avLst/>
            <a:gdLst/>
            <a:ahLst/>
            <a:cxnLst/>
            <a:rect l="l" t="t" r="r" b="b"/>
            <a:pathLst>
              <a:path w="3665519" h="914139">
                <a:moveTo>
                  <a:pt x="0" y="0"/>
                </a:moveTo>
                <a:lnTo>
                  <a:pt x="3665519" y="0"/>
                </a:lnTo>
                <a:lnTo>
                  <a:pt x="3665519" y="914139"/>
                </a:lnTo>
                <a:lnTo>
                  <a:pt x="0" y="9141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27393" y="4010025"/>
            <a:ext cx="14633215" cy="115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4"/>
              </a:lnSpc>
            </a:pPr>
            <a:r>
              <a:rPr lang="en-US" sz="9499" b="1">
                <a:solidFill>
                  <a:srgbClr val="000000"/>
                </a:solidFill>
                <a:latin typeface="Helvetica Now Bold"/>
                <a:ea typeface="Helvetica Now Bold"/>
                <a:cs typeface="Helvetica Now Bold"/>
                <a:sym typeface="Helvetica Now Bold"/>
              </a:rPr>
              <a:t>QUESTIONS?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516719" y="5559507"/>
            <a:ext cx="7254563" cy="459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456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Contact </a:t>
            </a:r>
            <a:r>
              <a:rPr lang="en-US" sz="3456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SGABAC@uccs.edu</a:t>
            </a:r>
          </a:p>
        </p:txBody>
      </p:sp>
      <p:sp>
        <p:nvSpPr>
          <p:cNvPr id="8" name="Freeform 8"/>
          <p:cNvSpPr/>
          <p:nvPr/>
        </p:nvSpPr>
        <p:spPr>
          <a:xfrm>
            <a:off x="286938" y="4707744"/>
            <a:ext cx="4789548" cy="5292318"/>
          </a:xfrm>
          <a:custGeom>
            <a:avLst/>
            <a:gdLst/>
            <a:ahLst/>
            <a:cxnLst/>
            <a:rect l="l" t="t" r="r" b="b"/>
            <a:pathLst>
              <a:path w="4789548" h="5292318">
                <a:moveTo>
                  <a:pt x="0" y="0"/>
                </a:moveTo>
                <a:lnTo>
                  <a:pt x="4789548" y="0"/>
                </a:lnTo>
                <a:lnTo>
                  <a:pt x="4789548" y="5292318"/>
                </a:lnTo>
                <a:lnTo>
                  <a:pt x="0" y="52923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6895" y="695847"/>
            <a:ext cx="14086211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 Activity Fee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51030" y="2663840"/>
            <a:ext cx="14785941" cy="728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SGA oversees the Student Activity Budget, comprised of $691,318.33 from collected by the Student Activity Fee, paid by each student on their tuition statements. </a:t>
            </a:r>
          </a:p>
          <a:p>
            <a:pPr algn="l">
              <a:lnSpc>
                <a:spcPts val="4480"/>
              </a:lnSpc>
            </a:pPr>
            <a:endParaRPr lang="en-US" sz="3200" b="1" i="1">
              <a:solidFill>
                <a:srgbClr val="000000"/>
              </a:solidFill>
              <a:latin typeface="Canva Sans Bold Italics"/>
              <a:ea typeface="Canva Sans Bold Italics"/>
              <a:cs typeface="Canva Sans Bold Italics"/>
              <a:sym typeface="Canva Sans Bold Italics"/>
            </a:endParaRPr>
          </a:p>
          <a:p>
            <a:pPr algn="l">
              <a:lnSpc>
                <a:spcPts val="4480"/>
              </a:lnSpc>
            </a:pPr>
            <a:r>
              <a:rPr lang="en-US" sz="32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Clubs &amp; Orgs funding consists of $170,000.00 allocated from the Student Activity Budget for all student clubs &amp; orgs on campus.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BAC funding is limited to $4000 per student club/organization per academic year (excluding ROAR Days funding)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4480"/>
              </a:lnSpc>
            </a:pPr>
            <a:r>
              <a:rPr lang="en-US" sz="32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BAC is in charge of creating the Student Activity Budget, which gets approved by Senate after BAC deliberation and approval during Budget Season (Spring semester).</a:t>
            </a:r>
          </a:p>
          <a:p>
            <a:pPr algn="l">
              <a:lnSpc>
                <a:spcPts val="4480"/>
              </a:lnSpc>
            </a:pPr>
            <a:endParaRPr lang="en-US" sz="3200" b="1" i="1">
              <a:solidFill>
                <a:srgbClr val="000000"/>
              </a:solidFill>
              <a:latin typeface="Canva Sans Bold Italics"/>
              <a:ea typeface="Canva Sans Bold Italics"/>
              <a:cs typeface="Canva Sans Bold Italics"/>
              <a:sym typeface="Canva Sans Bold Itali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5466" y="2957199"/>
            <a:ext cx="5366254" cy="5796954"/>
            <a:chOff x="0" y="0"/>
            <a:chExt cx="7155006" cy="77292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55006" cy="7155006"/>
            </a:xfrm>
            <a:custGeom>
              <a:avLst/>
              <a:gdLst/>
              <a:ahLst/>
              <a:cxnLst/>
              <a:rect l="l" t="t" r="r" b="b"/>
              <a:pathLst>
                <a:path w="7155006" h="7155006">
                  <a:moveTo>
                    <a:pt x="0" y="0"/>
                  </a:moveTo>
                  <a:lnTo>
                    <a:pt x="7155006" y="0"/>
                  </a:lnTo>
                  <a:lnTo>
                    <a:pt x="7155006" y="7155006"/>
                  </a:lnTo>
                  <a:lnTo>
                    <a:pt x="0" y="7155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600583" y="6471281"/>
              <a:ext cx="5953839" cy="1257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77"/>
                </a:lnSpc>
              </a:pPr>
              <a:r>
                <a:rPr lang="en-US" sz="5698" b="1" u="sng">
                  <a:solidFill>
                    <a:srgbClr val="000000"/>
                  </a:solidFill>
                  <a:latin typeface="Helvetica Now Bold"/>
                  <a:ea typeface="Helvetica Now Bold"/>
                  <a:cs typeface="Helvetica Now Bold"/>
                  <a:sym typeface="Helvetica Now Bold"/>
                </a:rPr>
                <a:t>mlc.uccs.edu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95845" y="2293595"/>
            <a:ext cx="9616489" cy="7615568"/>
            <a:chOff x="0" y="0"/>
            <a:chExt cx="12821985" cy="10154091"/>
          </a:xfrm>
        </p:grpSpPr>
        <p:sp>
          <p:nvSpPr>
            <p:cNvPr id="6" name="TextBox 6"/>
            <p:cNvSpPr txBox="1"/>
            <p:nvPr/>
          </p:nvSpPr>
          <p:spPr>
            <a:xfrm>
              <a:off x="0" y="66675"/>
              <a:ext cx="10712026" cy="18029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56"/>
                </a:lnSpc>
              </a:pPr>
              <a:r>
                <a:rPr lang="en-US" sz="3456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Funding proposals are due at least 2 weeks prior to planned event or travel*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47693"/>
              <a:ext cx="10407136" cy="18029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46233" lvl="1" indent="-373116" algn="l">
                <a:lnSpc>
                  <a:spcPts val="3456"/>
                </a:lnSpc>
                <a:buFont typeface="Arial"/>
                <a:buChar char="•"/>
              </a:pPr>
              <a:r>
                <a:rPr lang="en-US" sz="3456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Must have registered MLC event prior to Funding Proposal submission for event funding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059987"/>
              <a:ext cx="10407136" cy="23871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46233" lvl="1" indent="-373116" algn="l">
                <a:lnSpc>
                  <a:spcPts val="3456"/>
                </a:lnSpc>
                <a:buFont typeface="Arial"/>
                <a:buChar char="•"/>
              </a:pPr>
              <a:r>
                <a:rPr lang="en-US" sz="3456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Must have submitted a Intent to Travel form prior to Funding Proposal submission for travel funding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149235" y="9278850"/>
              <a:ext cx="9672750" cy="875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99"/>
                </a:lnSpc>
              </a:pPr>
              <a:r>
                <a:rPr lang="en-US" sz="2499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*proposals with less notice are subject to the discretion of the SGA Director of Finance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53543"/>
              <a:ext cx="11342252" cy="23871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56"/>
                </a:lnSpc>
              </a:pPr>
              <a:r>
                <a:rPr lang="en-US" sz="3456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Funding proposals are per event/travel. Recurrent similar events may be grouped into a singular proposal. 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60466" y="497847"/>
            <a:ext cx="17367068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Funding Proposal Timeline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44195" y="2853428"/>
            <a:ext cx="5048797" cy="33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SCAN FOR FUNDING PROPOSAL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47580" y="713847"/>
            <a:ext cx="14983840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Proposal Information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51030" y="2654315"/>
            <a:ext cx="14785941" cy="571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Two points of contact required for each proposal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Primary contact must use their UCCS email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Ensure all contact information is inputted correctly</a:t>
            </a:r>
          </a:p>
          <a:p>
            <a:pPr algn="l">
              <a:lnSpc>
                <a:spcPts val="5040"/>
              </a:lnSpc>
            </a:pPr>
            <a:r>
              <a:rPr lang="en-US" sz="36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Funding Category must fall under Event or Travel (or ROAR Days)*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Conference registration costs are considered Event costs, however they should be included in the same form as any associated Travel expenses</a:t>
            </a:r>
          </a:p>
          <a:p>
            <a:pPr algn="l">
              <a:lnSpc>
                <a:spcPts val="5040"/>
              </a:lnSpc>
            </a:pPr>
            <a:r>
              <a:rPr lang="en-US" sz="36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Date of anticipated expenses should be at least one week prior to Event or Travel date to allow ample time for purchasing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98325" y="8978900"/>
            <a:ext cx="15291351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*ROAR Days proposals are only considered for approved ROAR Days events. That occurs during the scheduled ROAR Days funding hearing, in the spring semester.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3086" y="731847"/>
            <a:ext cx="1218382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Travel Information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51030" y="2654315"/>
            <a:ext cx="14785941" cy="554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Travel expenses follow the below guidance. Exceptions are at the discretion of the SGA Director of Finance.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&lt; 6hrs driven from UCCS campus to destination = two ground transportation quotes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6-10hrs driven from UCCS campus to destination = one ground transportation quote AND one airfare quote </a:t>
            </a: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(airfare quote must be from Christopherson Business Travel)</a:t>
            </a: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10+hrs driven from UCCS campus to destination = two airfare quotes </a:t>
            </a: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(one must be from Christopherson Business Travel)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98325" y="8870965"/>
            <a:ext cx="15291351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If there are any questions regarding travel arrangements, or how to create a Christopherson quote, please reach out to </a:t>
            </a:r>
            <a:r>
              <a:rPr lang="en-US" sz="2499" b="1" i="1" u="sng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SGABAC@uccs.edu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92479" y="677847"/>
            <a:ext cx="12303041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Event Information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51030" y="2578115"/>
            <a:ext cx="14785941" cy="6824662"/>
            <a:chOff x="0" y="0"/>
            <a:chExt cx="19714588" cy="9099550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9714588" cy="8097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00"/>
                </a:lnSpc>
              </a:pPr>
              <a:r>
                <a:rPr lang="en-US" sz="3500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Durable Goods are non-consumable supplies. Non-consumable supplies retain MORE than a significant value (&gt;$50/item) after completion of the event.</a:t>
              </a:r>
            </a:p>
            <a:p>
              <a:pPr marL="755651" lvl="1" indent="-377825" algn="l">
                <a:lnSpc>
                  <a:spcPts val="4900"/>
                </a:lnSpc>
                <a:buFont typeface="Arial"/>
                <a:buChar char="•"/>
              </a:pPr>
              <a:r>
                <a:rPr lang="en-US" sz="35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Composite items, comprised of items which may or may not individually have a significant value, which together have a significant value are considered durable goods</a:t>
              </a:r>
            </a:p>
            <a:p>
              <a:pPr marL="755651" lvl="1" indent="-377825" algn="l">
                <a:lnSpc>
                  <a:spcPts val="4900"/>
                </a:lnSpc>
                <a:buFont typeface="Arial"/>
                <a:buChar char="•"/>
              </a:pPr>
              <a:r>
                <a:rPr lang="en-US" sz="35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All durable goods must present an estimated lifespan of the good, as well as a plan for storage/maintenance in their funding proposal</a:t>
              </a:r>
            </a:p>
            <a:p>
              <a:pPr algn="ctr">
                <a:lnSpc>
                  <a:spcPts val="4200"/>
                </a:lnSpc>
              </a:pPr>
              <a:endPara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895042"/>
              <a:ext cx="19714588" cy="2204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00"/>
                </a:lnSpc>
              </a:pPr>
              <a:endParaRPr/>
            </a:p>
            <a:p>
              <a:pPr algn="ctr">
                <a:lnSpc>
                  <a:spcPts val="4200"/>
                </a:lnSpc>
              </a:pPr>
              <a:r>
                <a:rPr lang="en-US" sz="3000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All SGA funded advertisements must clearly display “sponsored by SGA” (and where possible utilize the official SGA typographic treatment)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05222" y="785847"/>
            <a:ext cx="12077556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Proposal Summary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51030" y="2663840"/>
            <a:ext cx="14785941" cy="671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SGA funding is limited to $4000 per student club/organization per academic year (excluding ROAR Days funding)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 more than $3000 may be allocated to a singular expense category (travel or events)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Funding must be spent by the anticipated expense date, or Spring Commencement, whichever is sooner</a:t>
            </a:r>
          </a:p>
          <a:p>
            <a:pPr algn="l">
              <a:lnSpc>
                <a:spcPts val="4480"/>
              </a:lnSpc>
            </a:pPr>
            <a:r>
              <a:rPr lang="en-US" sz="32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SGA funding can not be used for: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After-the-fact funding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Alcohol, tobacco, controlled substances, firearms purchases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Cash equivalents (i.e., gift cards)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Debt relief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Payments for services by university employees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75466" y="785847"/>
            <a:ext cx="14728068" cy="3195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Proposal Justification</a:t>
            </a:r>
          </a:p>
          <a:p>
            <a:pPr algn="ctr">
              <a:lnSpc>
                <a:spcPts val="12880"/>
              </a:lnSpc>
            </a:pPr>
            <a:endParaRPr lang="en-US" sz="92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751030" y="2720990"/>
            <a:ext cx="14785941" cy="5164122"/>
            <a:chOff x="0" y="0"/>
            <a:chExt cx="19714588" cy="6885496"/>
          </a:xfrm>
        </p:grpSpPr>
        <p:sp>
          <p:nvSpPr>
            <p:cNvPr id="4" name="TextBox 4"/>
            <p:cNvSpPr txBox="1"/>
            <p:nvPr/>
          </p:nvSpPr>
          <p:spPr>
            <a:xfrm>
              <a:off x="0" y="-66675"/>
              <a:ext cx="19714588" cy="1599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00"/>
                </a:lnSpc>
              </a:pPr>
              <a:r>
                <a:rPr lang="en-US" sz="3500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Towards the end of each funding proposal, writers will need to:</a:t>
              </a:r>
            </a:p>
            <a:p>
              <a:pPr algn="l">
                <a:lnSpc>
                  <a:spcPts val="4900"/>
                </a:lnSpc>
              </a:pPr>
              <a:endPara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33355"/>
              <a:ext cx="19714588" cy="65521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00"/>
                </a:lnSpc>
              </a:pPr>
              <a:endParaRPr/>
            </a:p>
            <a:p>
              <a:pPr marL="755651" lvl="1" indent="-377825" algn="l">
                <a:lnSpc>
                  <a:spcPts val="4900"/>
                </a:lnSpc>
                <a:buAutoNum type="arabicPeriod"/>
              </a:pPr>
              <a:r>
                <a:rPr lang="en-US" sz="35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Describe the intended benefit the event will bring to the campus community</a:t>
              </a:r>
            </a:p>
            <a:p>
              <a:pPr marL="755651" lvl="1" indent="-377825" algn="l">
                <a:lnSpc>
                  <a:spcPts val="4900"/>
                </a:lnSpc>
                <a:buAutoNum type="arabicPeriod"/>
              </a:pPr>
              <a:r>
                <a:rPr lang="en-US" sz="35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Describe how the Student Activities Fee funding will affect your ability to hold this event/travel</a:t>
              </a:r>
            </a:p>
            <a:p>
              <a:pPr marL="755651" lvl="1" indent="-377825" algn="l">
                <a:lnSpc>
                  <a:spcPts val="4900"/>
                </a:lnSpc>
                <a:buAutoNum type="arabicPeriod"/>
              </a:pPr>
              <a:r>
                <a:rPr lang="en-US" sz="350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Explain the educational, civic, and cultural impact the event will have on the campus and the community</a:t>
              </a:r>
            </a:p>
            <a:p>
              <a:pPr algn="l">
                <a:lnSpc>
                  <a:spcPts val="4900"/>
                </a:lnSpc>
              </a:pPr>
              <a:endPara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51030" y="8553725"/>
            <a:ext cx="14785941" cy="1112822"/>
            <a:chOff x="0" y="0"/>
            <a:chExt cx="19714588" cy="1483763"/>
          </a:xfrm>
        </p:grpSpPr>
        <p:sp>
          <p:nvSpPr>
            <p:cNvPr id="7" name="TextBox 7"/>
            <p:cNvSpPr txBox="1"/>
            <p:nvPr/>
          </p:nvSpPr>
          <p:spPr>
            <a:xfrm>
              <a:off x="0" y="-47625"/>
              <a:ext cx="19714588" cy="5471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52405"/>
              <a:ext cx="19714588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b="1" i="1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If there are any questions regarding proposal justifications please reach out to </a:t>
              </a:r>
              <a:r>
                <a:rPr lang="en-US" sz="2499" b="1" i="1" u="sng">
                  <a:solidFill>
                    <a:srgbClr val="000000"/>
                  </a:solidFill>
                  <a:latin typeface="Canva Sans Bold Italics"/>
                  <a:ea typeface="Canva Sans Bold Italics"/>
                  <a:cs typeface="Canva Sans Bold Italics"/>
                  <a:sym typeface="Canva Sans Bold Italics"/>
                </a:rPr>
                <a:t>SGABAC@uccs.edu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4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60131" y="695847"/>
            <a:ext cx="1453773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SGA Funding Hearing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40830" y="2406665"/>
            <a:ext cx="14785941" cy="740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Your proposal will be heard by the SGA Budget Advisory Committee at your scheduled hearing (occuring each Tuesday at 5pm)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 invitation to the hearing will be sent prior to the hearing, by the SGA Director of Finance (</a:t>
            </a:r>
            <a:r>
              <a:rPr lang="en-US" sz="35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SGABAC@uccs.edu</a:t>
            </a: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)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Funding defense must be done </a:t>
            </a:r>
            <a:r>
              <a:rPr lang="en-US" sz="3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in-person</a:t>
            </a:r>
          </a:p>
          <a:p>
            <a:pPr algn="l">
              <a:lnSpc>
                <a:spcPts val="4900"/>
              </a:lnSpc>
            </a:pPr>
            <a:r>
              <a:rPr lang="en-US" sz="35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Each proposal will receive up-to 2-minutes to present to SGA Committee members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Committee members will review your proposal prior to your hearing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Any appointed officer defending the funding proposal must be willing to defend any questions asked by SGA committee members regarding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a2114e-5510-425e-81d4-058f883fae64">
      <Terms xmlns="http://schemas.microsoft.com/office/infopath/2007/PartnerControls"/>
    </lcf76f155ced4ddcb4097134ff3c332f>
    <TaxCatchAll xmlns="29e50cb9-cff9-4cdc-8dfa-825300f5c13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787D28EE3B2E4D9DD9A44309C63102" ma:contentTypeVersion="18" ma:contentTypeDescription="Create a new document." ma:contentTypeScope="" ma:versionID="92bedee742c31065f8b07574eb1449d1">
  <xsd:schema xmlns:xsd="http://www.w3.org/2001/XMLSchema" xmlns:xs="http://www.w3.org/2001/XMLSchema" xmlns:p="http://schemas.microsoft.com/office/2006/metadata/properties" xmlns:ns2="c9a2114e-5510-425e-81d4-058f883fae64" xmlns:ns3="29e50cb9-cff9-4cdc-8dfa-825300f5c13d" targetNamespace="http://schemas.microsoft.com/office/2006/metadata/properties" ma:root="true" ma:fieldsID="bc00bacd10d9ab8fd489de2c92e86812" ns2:_="" ns3:_="">
    <xsd:import namespace="c9a2114e-5510-425e-81d4-058f883fae64"/>
    <xsd:import namespace="29e50cb9-cff9-4cdc-8dfa-825300f5c1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2114e-5510-425e-81d4-058f883fae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7373dcc-d629-4f14-9a28-796bffe926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e50cb9-cff9-4cdc-8dfa-825300f5c13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f55506b-74c7-4f25-b6e6-1b4e59169ef7}" ma:internalName="TaxCatchAll" ma:showField="CatchAllData" ma:web="29e50cb9-cff9-4cdc-8dfa-825300f5c1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D43B47-831E-4018-B030-4BA6AD88E08E}">
  <ds:schemaRefs>
    <ds:schemaRef ds:uri="http://schemas.microsoft.com/office/2006/metadata/properties"/>
    <ds:schemaRef ds:uri="http://schemas.microsoft.com/office/infopath/2007/PartnerControls"/>
    <ds:schemaRef ds:uri="c9a2114e-5510-425e-81d4-058f883fae64"/>
    <ds:schemaRef ds:uri="29e50cb9-cff9-4cdc-8dfa-825300f5c13d"/>
  </ds:schemaRefs>
</ds:datastoreItem>
</file>

<file path=customXml/itemProps2.xml><?xml version="1.0" encoding="utf-8"?>
<ds:datastoreItem xmlns:ds="http://schemas.openxmlformats.org/officeDocument/2006/customXml" ds:itemID="{43453A08-D8C7-4E54-99C7-2AAE00DED4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CE8A57-1ED4-4AFB-8E9C-0021D6DDBF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2114e-5510-425e-81d4-058f883fae64"/>
    <ds:schemaRef ds:uri="29e50cb9-cff9-4cdc-8dfa-825300f5c1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SGA Funding Overview</dc:title>
  <cp:revision>14</cp:revision>
  <dcterms:created xsi:type="dcterms:W3CDTF">2006-08-16T00:00:00Z</dcterms:created>
  <dcterms:modified xsi:type="dcterms:W3CDTF">2026-08-23T15:00:36Z</dcterms:modified>
  <dc:identifier>DAHRicn-Z-8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0x010100EB787D28EE3B2E4D9DD9A44309C63102</vt:lpwstr>
  </property>
  <property fmtid="{D5CDD505-2E9C-101B-9397-08002B2CF9AE}" pid="3" name="MediaServiceImageTags">
    <vt:lpwstr/>
  </property>
</Properties>
</file>